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09" r:id="rId3"/>
    <p:sldId id="256" r:id="rId5"/>
    <p:sldId id="362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0693400" cy="7556500"/>
  <p:notesSz cx="10693400" cy="7556500"/>
  <p:embeddedFontLst>
    <p:embeddedFont>
      <p:font typeface="QSPBET+MicrosoftYaHei" panose="020B0503020204020204" charset="-122"/>
      <p:regular r:id="rId60"/>
    </p:embeddedFont>
    <p:embeddedFont>
      <p:font typeface="BAHEMF+PalatinoLinotype-BoldItalic" panose="020F0502020204030204"/>
      <p:regular r:id="rId61"/>
    </p:embeddedFont>
    <p:embeddedFont>
      <p:font typeface="DBCBIL+TimesNewRomanPS-BoldMT" panose="020B0609020204030204"/>
      <p:regular r:id="rId62"/>
    </p:embeddedFont>
    <p:embeddedFont>
      <p:font typeface="Consolas" panose="020B0609020204030204"/>
      <p:regular r:id="rId63"/>
      <p:bold r:id="rId64"/>
      <p:italic r:id="rId65"/>
      <p:boldItalic r:id="rId66"/>
    </p:embeddedFont>
    <p:embeddedFont>
      <p:font typeface="CVVBSB+Consolas" panose="020B0609020204030204"/>
      <p:regular r:id="rId67"/>
    </p:embeddedFont>
    <p:embeddedFont>
      <p:font typeface="Calibri" panose="020F0502020204030204" charset="0"/>
      <p:regular r:id="rId68"/>
      <p:bold r:id="rId69"/>
      <p:italic r:id="rId70"/>
      <p:boldItalic r:id="rId71"/>
    </p:embeddedFont>
    <p:embeddedFont>
      <p:font typeface="CCJBWK+Calibri" panose="020F0502020204030204"/>
      <p:regular r:id="rId72"/>
    </p:embeddedFont>
    <p:embeddedFont>
      <p:font typeface="仿宋" panose="02010609060101010101" charset="-122"/>
      <p:regular r:id="rId73"/>
    </p:embeddedFont>
  </p:embeddedFontLst>
  <p:custDataLst>
    <p:tags r:id="rId7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gs" Target="tags/tag1.xml"/><Relationship Id="rId73" Type="http://schemas.openxmlformats.org/officeDocument/2006/relationships/font" Target="fonts/font14.fntdata"/><Relationship Id="rId72" Type="http://schemas.openxmlformats.org/officeDocument/2006/relationships/font" Target="fonts/font13.fntdata"/><Relationship Id="rId71" Type="http://schemas.openxmlformats.org/officeDocument/2006/relationships/font" Target="fonts/font12.fntdata"/><Relationship Id="rId70" Type="http://schemas.openxmlformats.org/officeDocument/2006/relationships/font" Target="fonts/font11.fntdata"/><Relationship Id="rId7" Type="http://schemas.openxmlformats.org/officeDocument/2006/relationships/slide" Target="slides/slide4.xml"/><Relationship Id="rId69" Type="http://schemas.openxmlformats.org/officeDocument/2006/relationships/font" Target="fonts/font10.fntdata"/><Relationship Id="rId68" Type="http://schemas.openxmlformats.org/officeDocument/2006/relationships/font" Target="fonts/font9.fntdata"/><Relationship Id="rId67" Type="http://schemas.openxmlformats.org/officeDocument/2006/relationships/font" Target="fonts/font8.fntdata"/><Relationship Id="rId66" Type="http://schemas.openxmlformats.org/officeDocument/2006/relationships/font" Target="fonts/font7.fntdata"/><Relationship Id="rId65" Type="http://schemas.openxmlformats.org/officeDocument/2006/relationships/font" Target="fonts/font6.fntdata"/><Relationship Id="rId64" Type="http://schemas.openxmlformats.org/officeDocument/2006/relationships/font" Target="fonts/font5.fntdata"/><Relationship Id="rId63" Type="http://schemas.openxmlformats.org/officeDocument/2006/relationships/font" Target="fonts/font4.fntdata"/><Relationship Id="rId62" Type="http://schemas.openxmlformats.org/officeDocument/2006/relationships/font" Target="fonts/font3.fntdata"/><Relationship Id="rId61" Type="http://schemas.openxmlformats.org/officeDocument/2006/relationships/font" Target="fonts/font2.fntdata"/><Relationship Id="rId60" Type="http://schemas.openxmlformats.org/officeDocument/2006/relationships/font" Target="fonts/font1.fntdata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9444619" y="0"/>
            <a:ext cx="7225306" cy="313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63509" y="780576"/>
            <a:ext cx="3746765" cy="210755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667378" y="3005217"/>
            <a:ext cx="13339026" cy="24588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9444619" y="5931293"/>
            <a:ext cx="7225306" cy="3133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20115" y="2687955"/>
            <a:ext cx="901382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4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pip install -i </a:t>
            </a:r>
            <a:r>
              <a:rPr lang="en-US" sz="2400" dirty="0">
                <a:solidFill>
                  <a:srgbClr val="FF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http://pypi.mirrors.ustc.edu.cn/simple/</a:t>
            </a:r>
            <a:r>
              <a:rPr lang="en-US" sz="24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 requests</a:t>
            </a:r>
            <a:endParaRPr lang="en-US" sz="24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8790" y="1330325"/>
            <a:ext cx="689419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spc="36" dirty="0">
                <a:solidFill>
                  <a:srgbClr val="595959"/>
                </a:solidFill>
                <a:latin typeface="BAHEMF+PalatinoLinotype-BoldItalic" panose="020F0502020204030204"/>
                <a:cs typeface="BAHEMF+PalatinoLinotype-BoldItalic" panose="020F0502020204030204"/>
              </a:rPr>
              <a:t>安装第三方库不成功，修改镜像网站</a:t>
            </a:r>
            <a:endParaRPr lang="zh-CN" altLang="en-US" sz="3200" spc="36" dirty="0">
              <a:solidFill>
                <a:srgbClr val="595959"/>
              </a:solidFill>
              <a:latin typeface="BAHEMF+PalatinoLinotype-BoldItalic" panose="020F0502020204030204"/>
              <a:cs typeface="BAHEMF+PalatinoLinotype-BoldItalic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6495" y="4346575"/>
            <a:ext cx="87172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国内常见的镜像源：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阿里云 http://mirrors.aliyun.com/pypi/simple/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中国科技大学 https://pypi.mirrors.ustc.edu.cn/simple/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豆瓣(douban) http://pypi.douban.com/simple/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清华大学 https://pypi.tuna.tsinghua.edu.cn/simple/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中国科学技术大学 http://pypi.mirrors.ustc.edu.cn/simple/</a:t>
            </a:r>
            <a:endParaRPr lang="zh-CN" alt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9505" y="1146977"/>
            <a:ext cx="75912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Soup库的安装小测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2611" y="3087204"/>
            <a:ext cx="5658004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</a:rPr>
              <a:t>from</a:t>
            </a:r>
            <a:r>
              <a:rPr sz="2700" spc="830" dirty="0">
                <a:solidFill>
                  <a:srgbClr val="FF6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27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700" spc="11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</a:rPr>
              <a:t>import</a:t>
            </a:r>
            <a:r>
              <a:rPr sz="2700" spc="826" dirty="0">
                <a:solidFill>
                  <a:srgbClr val="FF6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endParaRPr sz="27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611" y="3912336"/>
            <a:ext cx="9643590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</a:t>
            </a:r>
            <a:r>
              <a:rPr sz="2700" spc="15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700" spc="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700" spc="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BeautifulSoup(</a:t>
            </a:r>
            <a:r>
              <a:rPr sz="2700" spc="11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'&lt;p&gt;data&lt;/p&gt;',</a:t>
            </a:r>
            <a:r>
              <a:rPr sz="2700" spc="810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10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'html.parser'</a:t>
            </a: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9505" y="3262289"/>
            <a:ext cx="75912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Soup库的基本元素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1767" y="1146977"/>
            <a:ext cx="6448343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Soup库的理解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1613" y="2566693"/>
            <a:ext cx="5110507" cy="2434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&lt;html&gt;</a:t>
            </a:r>
            <a:endParaRPr sz="22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545465" marR="0">
              <a:lnSpc>
                <a:spcPts val="2635"/>
              </a:lnSpc>
              <a:spcBef>
                <a:spcPts val="147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&lt;body&gt;</a:t>
            </a:r>
            <a:endParaRPr sz="22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176020" marR="0">
              <a:lnSpc>
                <a:spcPts val="2635"/>
              </a:lnSpc>
              <a:spcBef>
                <a:spcPts val="147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2250" spc="52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class=“title”&gt;</a:t>
            </a:r>
            <a:r>
              <a:rPr sz="2250" spc="52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2250" spc="52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544830" marR="0">
              <a:lnSpc>
                <a:spcPts val="2635"/>
              </a:lnSpc>
              <a:spcBef>
                <a:spcPts val="142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&lt;/body&gt;</a:t>
            </a:r>
            <a:endParaRPr sz="22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635"/>
              </a:lnSpc>
              <a:spcBef>
                <a:spcPts val="147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&lt;/html&gt;</a:t>
            </a:r>
            <a:endParaRPr sz="22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5207" y="2579468"/>
            <a:ext cx="118338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</a:t>
            </a:r>
            <a:endParaRPr sz="27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2826" y="5533296"/>
            <a:ext cx="7806443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</a:t>
            </a:r>
            <a:r>
              <a:rPr sz="2250" spc="8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库是解析、遍历、维护“标签树”的功能库</a:t>
            </a:r>
            <a:endParaRPr sz="22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1767" y="1146977"/>
            <a:ext cx="6448343" cy="1842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Soup库的理解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1200150" marR="0">
              <a:lnSpc>
                <a:spcPts val="4085"/>
              </a:lnSpc>
              <a:spcBef>
                <a:spcPts val="4245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&lt;p&gt;..&lt;/p&gt;</a:t>
            </a:r>
            <a:r>
              <a:rPr sz="3100" spc="323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1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3100" spc="42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</a:t>
            </a:r>
            <a:r>
              <a:rPr sz="3100" spc="966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Tag</a:t>
            </a:r>
            <a:endParaRPr sz="310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2163" y="3592419"/>
            <a:ext cx="6211561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3600" spc="67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class=“title”&gt;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3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79" y="4955553"/>
            <a:ext cx="5939483" cy="557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5"/>
              </a:lnSpc>
              <a:spcBef>
                <a:spcPts val="0"/>
              </a:spcBef>
              <a:spcAft>
                <a:spcPts val="0"/>
              </a:spcAft>
            </a:pP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名称</a:t>
            </a:r>
            <a:r>
              <a:rPr sz="3100" spc="9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3100" spc="4472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属性</a:t>
            </a:r>
            <a:r>
              <a:rPr sz="3100" spc="9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Attributes</a:t>
            </a:r>
            <a:endParaRPr sz="3100" spc="28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931" y="5636167"/>
            <a:ext cx="1299429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成对出现</a:t>
            </a:r>
            <a:endParaRPr sz="2250" spc="1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7515" y="5636167"/>
            <a:ext cx="1458019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2250" spc="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个或多个</a:t>
            </a:r>
            <a:endParaRPr sz="2250" spc="1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1767" y="1146977"/>
            <a:ext cx="6448343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Soup库的引用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841" y="2623219"/>
            <a:ext cx="6784372" cy="931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</a:t>
            </a:r>
            <a:r>
              <a:rPr sz="2250" spc="8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</a:t>
            </a:r>
            <a:r>
              <a:rPr sz="2250" spc="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库，也叫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beautifulsoup4</a:t>
            </a:r>
            <a:r>
              <a:rPr sz="2250" spc="-3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或</a:t>
            </a:r>
            <a:r>
              <a:rPr sz="2250" spc="67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endParaRPr sz="22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40970" marR="0">
              <a:lnSpc>
                <a:spcPts val="2970"/>
              </a:lnSpc>
              <a:spcBef>
                <a:spcPts val="104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约定引用方式如下，即主要是用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</a:t>
            </a:r>
            <a:endParaRPr sz="22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1227" y="4092291"/>
            <a:ext cx="7474116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2" dirty="0">
                <a:solidFill>
                  <a:srgbClr val="FF9527"/>
                </a:solidFill>
                <a:latin typeface="Consolas" panose="020B0609020204030204"/>
                <a:cs typeface="Consolas" panose="020B0609020204030204"/>
              </a:rPr>
              <a:t>from</a:t>
            </a:r>
            <a:r>
              <a:rPr sz="3600" spc="1084" dirty="0">
                <a:solidFill>
                  <a:srgbClr val="FF95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3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import</a:t>
            </a:r>
            <a:r>
              <a:rPr sz="3600" spc="1090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endParaRPr sz="36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7605" y="4903821"/>
            <a:ext cx="2676872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921A"/>
                </a:solidFill>
                <a:latin typeface="Consolas" panose="020B0609020204030204"/>
                <a:cs typeface="Consolas" panose="020B0609020204030204"/>
              </a:rPr>
              <a:t>import</a:t>
            </a:r>
            <a:r>
              <a:rPr sz="3600" spc="1083" dirty="0">
                <a:solidFill>
                  <a:srgbClr val="FF92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endParaRPr sz="3600" spc="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77013" y="1146977"/>
            <a:ext cx="4806806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4139" y="2493361"/>
            <a:ext cx="118338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</a:t>
            </a:r>
            <a:endParaRPr sz="27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5733" y="2500219"/>
            <a:ext cx="496061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</a:t>
            </a:r>
            <a:endParaRPr sz="27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8205" y="2547708"/>
            <a:ext cx="2611165" cy="44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endParaRPr sz="27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7947" y="5278788"/>
            <a:ext cx="6617265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对应一个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HTML/XML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文档的全部内容</a:t>
            </a:r>
            <a:endParaRPr sz="22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50599" y="1146977"/>
            <a:ext cx="68432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</a:t>
            </a:r>
            <a:r>
              <a:rPr sz="4450" spc="43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44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</a:t>
            </a: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库解析器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7764" y="2470933"/>
            <a:ext cx="6059705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</a:t>
            </a:r>
            <a:r>
              <a:rPr sz="2050" spc="6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dirty="0">
                <a:solidFill>
                  <a:srgbClr val="5828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593" dirty="0">
                <a:solidFill>
                  <a:srgbClr val="5828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r>
              <a:rPr sz="2050" b="1" spc="-1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</a:t>
            </a:r>
            <a:r>
              <a:rPr sz="2050" spc="-14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'&lt;html&gt;data&lt;/html&gt;'</a:t>
            </a:r>
            <a:r>
              <a:rPr sz="2050" dirty="0">
                <a:solidFill>
                  <a:srgbClr val="4E9A06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，</a:t>
            </a:r>
            <a:endParaRPr sz="2050" dirty="0">
              <a:solidFill>
                <a:srgbClr val="4E9A06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04534" y="2506522"/>
            <a:ext cx="294005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b="1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b="1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7764" y="3440197"/>
            <a:ext cx="92522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解析器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0518" y="3440197"/>
            <a:ext cx="1182855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使用方法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0197" y="3440197"/>
            <a:ext cx="667589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条件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667" y="3971106"/>
            <a:ext cx="2063748" cy="1854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</a:t>
            </a: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解析器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705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lxml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</a:t>
            </a:r>
            <a:r>
              <a:rPr sz="17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解析器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685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lxml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XML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解析器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69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html5lib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的解析器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7325" y="3971106"/>
            <a:ext cx="5372872" cy="33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BeautifulSoup(mk,</a:t>
            </a:r>
            <a:r>
              <a:rPr sz="1750" spc="25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'html.parser'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r>
              <a:rPr sz="1750" spc="177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安装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17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</a:t>
            </a:r>
            <a:endParaRPr sz="17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7325" y="4510867"/>
            <a:ext cx="3660980" cy="13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BeautifulSoup(mk,</a:t>
            </a:r>
            <a:r>
              <a:rPr sz="1750" spc="26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'lxml'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17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95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BeautifulSoup(mk,</a:t>
            </a:r>
            <a:r>
              <a:rPr sz="1750" spc="27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'xml'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17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5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BeautifulSoup(mk,</a:t>
            </a:r>
            <a:r>
              <a:rPr sz="1750" spc="26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'html5lib'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17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2306" y="4510867"/>
            <a:ext cx="2659812" cy="13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pip</a:t>
            </a:r>
            <a:r>
              <a:rPr sz="1750" spc="20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install</a:t>
            </a:r>
            <a:r>
              <a:rPr sz="1750" spc="20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lxml</a:t>
            </a:r>
            <a:endParaRPr sz="17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95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pip</a:t>
            </a:r>
            <a:r>
              <a:rPr sz="1750" spc="20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install</a:t>
            </a:r>
            <a:r>
              <a:rPr sz="1750" spc="20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lxml</a:t>
            </a:r>
            <a:endParaRPr sz="17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2045"/>
              </a:lnSpc>
              <a:spcBef>
                <a:spcPts val="195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pip</a:t>
            </a:r>
            <a:r>
              <a:rPr sz="1750" spc="262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install</a:t>
            </a:r>
            <a:r>
              <a:rPr sz="1750" spc="262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html5lib</a:t>
            </a:r>
            <a:endParaRPr sz="17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38358" y="1146977"/>
            <a:ext cx="767001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r>
              <a:rPr sz="4450" spc="5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类的基本元素</a:t>
            </a:r>
            <a:endParaRPr sz="4450" spc="58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2163" y="2143857"/>
            <a:ext cx="6211561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3600" spc="67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class=“title”&gt;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3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4914" y="3115585"/>
            <a:ext cx="118301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基本元素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1982" y="3115585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765" y="3677135"/>
            <a:ext cx="525104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Tag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4498" y="3646494"/>
            <a:ext cx="6524112" cy="236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标签，最基本的信息组织单元，分别用</a:t>
            </a:r>
            <a:r>
              <a:rPr sz="175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&lt;/&gt;</a:t>
            </a:r>
            <a:r>
              <a:rPr sz="17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标明开头和结尾</a:t>
            </a:r>
            <a:endParaRPr sz="17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70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标签的名字，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&lt;p&gt;…&lt;/p&gt;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的名字是</a:t>
            </a:r>
            <a:r>
              <a:rPr sz="1750" spc="26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'p'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&lt;tag&gt;.name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05"/>
              </a:lnSpc>
              <a:spcBef>
                <a:spcPts val="168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标签的属性，字典形式组织，格式：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&lt;tag&gt;.attrs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05"/>
              </a:lnSpc>
              <a:spcBef>
                <a:spcPts val="169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标签内非属性字符串，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&lt;&gt;…&lt;/&gt;</a:t>
            </a: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中字符串，格式：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&lt;tag&gt;.string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05"/>
              </a:lnSpc>
              <a:spcBef>
                <a:spcPts val="1695"/>
              </a:spcBef>
              <a:spcAft>
                <a:spcPts val="0"/>
              </a:spcAft>
            </a:pP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标签内字符串的注释部分，一种特殊的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类型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765" y="4186255"/>
            <a:ext cx="649967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Name</a:t>
            </a:r>
            <a:endParaRPr sz="1750" spc="2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544" y="4692935"/>
            <a:ext cx="2029668" cy="1313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Attributes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5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NavigableString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55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6855" y="1146977"/>
            <a:ext cx="42776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回顾demo.html</a:t>
            </a:r>
            <a:endParaRPr sz="4450" spc="39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958" y="2156227"/>
            <a:ext cx="7053085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演示</a:t>
            </a:r>
            <a:r>
              <a:rPr sz="2050" spc="-1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页面地址：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http://python123.io/ws/demo.html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6543" y="2647058"/>
            <a:ext cx="1533263" cy="221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5"/>
              </a:lnSpc>
              <a:spcBef>
                <a:spcPts val="0"/>
              </a:spcBef>
              <a:spcAft>
                <a:spcPts val="0"/>
              </a:spcAft>
            </a:pPr>
            <a:r>
              <a:rPr sz="125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&lt;title&gt;…&lt;/title&gt;</a:t>
            </a:r>
            <a:endParaRPr sz="125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67947" y="2687831"/>
            <a:ext cx="6454451" cy="86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40"/>
              </a:lnSpc>
              <a:spcBef>
                <a:spcPts val="0"/>
              </a:spcBef>
              <a:spcAft>
                <a:spcPts val="0"/>
              </a:spcAft>
            </a:pPr>
            <a:r>
              <a:rPr sz="49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BeautifulꢀSoup库入门</a:t>
            </a:r>
            <a:endParaRPr sz="49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4779" y="3861694"/>
            <a:ext cx="733961" cy="337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55"/>
              </a:lnSpc>
              <a:spcBef>
                <a:spcPts val="0"/>
              </a:spcBef>
              <a:spcAft>
                <a:spcPts val="0"/>
              </a:spcAft>
            </a:pPr>
            <a:r>
              <a:rPr sz="1750" spc="36" dirty="0">
                <a:solidFill>
                  <a:srgbClr val="595959"/>
                </a:solidFill>
                <a:latin typeface="BAHEMF+PalatinoLinotype-BoldItalic" panose="020F0502020204030204"/>
                <a:cs typeface="BAHEMF+PalatinoLinotype-BoldItalic" panose="020F0502020204030204"/>
              </a:rPr>
              <a:t>WS04</a:t>
            </a:r>
            <a:endParaRPr sz="1750" spc="36" dirty="0">
              <a:solidFill>
                <a:srgbClr val="595959"/>
              </a:solidFill>
              <a:latin typeface="BAHEMF+PalatinoLinotype-BoldItalic" panose="020F0502020204030204"/>
              <a:cs typeface="BAHEMF+PalatinoLinotype-BoldItalic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6855" y="1146977"/>
            <a:ext cx="42776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回顾demo.html</a:t>
            </a:r>
            <a:endParaRPr sz="4450" spc="39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69543" y="1146977"/>
            <a:ext cx="2407796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-22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Ta</a:t>
            </a:r>
            <a:r>
              <a:rPr sz="4450" spc="-109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g</a:t>
            </a:r>
            <a:r>
              <a:rPr sz="4450" spc="2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</a:t>
            </a:r>
            <a:endParaRPr sz="4450" spc="2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4914" y="2172229"/>
            <a:ext cx="118301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基本元素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1982" y="2172229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2733778"/>
            <a:ext cx="525104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Tag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719" y="2703137"/>
            <a:ext cx="6494886" cy="33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标签，最基本的信息组织单元，分别用</a:t>
            </a:r>
            <a:r>
              <a:rPr sz="175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&lt;/&gt;</a:t>
            </a:r>
            <a:r>
              <a:rPr sz="17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标明开头和结尾</a:t>
            </a:r>
            <a:endParaRPr sz="17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5255" y="5440447"/>
            <a:ext cx="702844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任何存在于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语法中的标签都可以用</a:t>
            </a:r>
            <a:r>
              <a:rPr sz="2050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soup.&lt;tag&gt;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访问获得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3302" y="5904563"/>
            <a:ext cx="8251579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当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文档中存在多个相同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对应内容时，</a:t>
            </a:r>
            <a:r>
              <a:rPr sz="2050" spc="-1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soup.&lt;tag&gt;</a:t>
            </a:r>
            <a:r>
              <a:rPr sz="2050" spc="-1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返回第一个</a:t>
            </a:r>
            <a:endParaRPr sz="2050" spc="-19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31827" y="1146977"/>
            <a:ext cx="5489228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Tag的name（名字）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4914" y="2172229"/>
            <a:ext cx="118301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基本元素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1982" y="2172229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2733778"/>
            <a:ext cx="649967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Name</a:t>
            </a:r>
            <a:endParaRPr sz="1750" spc="2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719" y="2703137"/>
            <a:ext cx="5984282" cy="33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标签的名字，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&lt;p&gt;…&lt;/p&gt;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的名字是</a:t>
            </a:r>
            <a:r>
              <a:rPr sz="1750" spc="26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'p'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&lt;tag&gt;.name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5611" y="5672857"/>
            <a:ext cx="742760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每个</a:t>
            </a:r>
            <a:r>
              <a:rPr sz="2050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都有自己的名字，通过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&lt;tag&gt;.name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获取，字符串类型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82703" y="1146977"/>
            <a:ext cx="5189133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Tag的attrs（属性）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4914" y="2172229"/>
            <a:ext cx="118301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基本元素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1982" y="2172229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2733778"/>
            <a:ext cx="1404068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Attributes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719" y="2703137"/>
            <a:ext cx="5187319" cy="33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标签的属性，字典形式组织，格式：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&lt;tag&gt;.attrs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0177" y="5567701"/>
            <a:ext cx="4865373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一个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可以有</a:t>
            </a:r>
            <a:r>
              <a:rPr sz="2050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或多个属性，字典类型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54459" y="1146977"/>
            <a:ext cx="6055460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Tag的NavigableString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4914" y="2172229"/>
            <a:ext cx="118301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基本元素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1982" y="2172229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2733778"/>
            <a:ext cx="2029668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NavigableString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719" y="2703137"/>
            <a:ext cx="6524112" cy="33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标签内非属性字符串，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&lt;&gt;…&lt;/&gt;</a:t>
            </a: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中字符串，格式：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&lt;tag&gt;.string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2999" y="5853451"/>
            <a:ext cx="433693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NavigableString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可以跨越多个层次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86563" y="1146977"/>
            <a:ext cx="4393206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-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Tag的Comment</a:t>
            </a:r>
            <a:endParaRPr sz="4450" spc="-1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4914" y="2172229"/>
            <a:ext cx="118301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基本元素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1982" y="2172229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2733778"/>
            <a:ext cx="1026685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719" y="2703137"/>
            <a:ext cx="5369081" cy="33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标签内字符串的注释部分，一种特殊的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类型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5657" y="5853451"/>
            <a:ext cx="294653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是一种特殊类型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38358" y="1146977"/>
            <a:ext cx="767001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r>
              <a:rPr sz="4450" spc="5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类的基本元素</a:t>
            </a:r>
            <a:endParaRPr sz="4450" spc="58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2163" y="2143857"/>
            <a:ext cx="6211561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3600" spc="67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class=“title”&gt;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3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4914" y="3115585"/>
            <a:ext cx="1183010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基本元素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1982" y="3115585"/>
            <a:ext cx="667641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765" y="3677135"/>
            <a:ext cx="525104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Tag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4498" y="3646494"/>
            <a:ext cx="6524112" cy="236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标签，最基本的信息组织单元，分别用</a:t>
            </a:r>
            <a:r>
              <a:rPr sz="175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&lt;/&gt;</a:t>
            </a:r>
            <a:r>
              <a:rPr sz="17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标明开头和结尾</a:t>
            </a:r>
            <a:endParaRPr sz="17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70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标签的名字，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&lt;p&gt;…&lt;/p&gt;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的名字是</a:t>
            </a:r>
            <a:r>
              <a:rPr sz="1750" spc="26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'p'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&lt;tag&gt;.name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05"/>
              </a:lnSpc>
              <a:spcBef>
                <a:spcPts val="168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标签的属性，字典形式组织，格式：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&lt;tag&gt;.attrs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05"/>
              </a:lnSpc>
              <a:spcBef>
                <a:spcPts val="169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标签内非属性字符串，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&lt;&gt;…&lt;/&gt;</a:t>
            </a: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中字符串，格式：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&lt;tag&gt;.string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05"/>
              </a:lnSpc>
              <a:spcBef>
                <a:spcPts val="1695"/>
              </a:spcBef>
              <a:spcAft>
                <a:spcPts val="0"/>
              </a:spcAft>
            </a:pP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标签内字符串的注释部分，一种特殊的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类型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765" y="4186255"/>
            <a:ext cx="649967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Name</a:t>
            </a:r>
            <a:endParaRPr sz="1750" spc="2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544" y="4692935"/>
            <a:ext cx="2029668" cy="1313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Attributes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5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NavigableString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55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85417" y="1793253"/>
            <a:ext cx="2270920" cy="557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5"/>
              </a:lnSpc>
              <a:spcBef>
                <a:spcPts val="0"/>
              </a:spcBef>
              <a:spcAft>
                <a:spcPts val="0"/>
              </a:spcAft>
            </a:pP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</a:t>
            </a:r>
            <a:r>
              <a:rPr sz="3100" spc="9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</a:t>
            </a:r>
            <a:endParaRPr sz="310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2163" y="3229707"/>
            <a:ext cx="6211561" cy="574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3600" spc="67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class=“title”&gt;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…</a:t>
            </a:r>
            <a:r>
              <a:rPr sz="3600" spc="65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3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9717" y="4962412"/>
            <a:ext cx="5277318" cy="557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5"/>
              </a:lnSpc>
              <a:spcBef>
                <a:spcPts val="0"/>
              </a:spcBef>
              <a:spcAft>
                <a:spcPts val="0"/>
              </a:spcAft>
            </a:pP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名称</a:t>
            </a:r>
            <a:r>
              <a:rPr sz="3100" spc="9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.name</a:t>
            </a:r>
            <a:r>
              <a:rPr sz="3100" spc="443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属性</a:t>
            </a:r>
            <a:r>
              <a:rPr sz="3100" spc="978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.attrs</a:t>
            </a:r>
            <a:endParaRPr sz="3100" spc="29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0125" y="5008894"/>
            <a:ext cx="3568217" cy="1274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5"/>
              </a:lnSpc>
              <a:spcBef>
                <a:spcPts val="0"/>
              </a:spcBef>
              <a:spcAft>
                <a:spcPts val="0"/>
              </a:spcAft>
            </a:pPr>
            <a:r>
              <a:rPr sz="310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非属性字符串</a:t>
            </a:r>
            <a:r>
              <a:rPr sz="31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/</a:t>
            </a: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注释</a:t>
            </a:r>
            <a:endParaRPr sz="310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940435" marR="0">
              <a:lnSpc>
                <a:spcPts val="3625"/>
              </a:lnSpc>
              <a:spcBef>
                <a:spcPts val="2020"/>
              </a:spcBef>
              <a:spcAft>
                <a:spcPts val="0"/>
              </a:spcAft>
            </a:pPr>
            <a:r>
              <a:rPr sz="31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.string</a:t>
            </a:r>
            <a:endParaRPr sz="3100" spc="29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42879" y="3262289"/>
            <a:ext cx="8459315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4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基于bs4库的HTML内容遍历方法</a:t>
            </a:r>
            <a:endParaRPr sz="4450" spc="48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6855" y="1146977"/>
            <a:ext cx="42776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回顾demo.html</a:t>
            </a:r>
            <a:endParaRPr sz="4450" spc="39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48790" y="1330325"/>
            <a:ext cx="689419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6" dirty="0">
                <a:solidFill>
                  <a:srgbClr val="595959"/>
                </a:solidFill>
                <a:latin typeface="BAHEMF+PalatinoLinotype-BoldItalic" panose="020F0502020204030204"/>
                <a:cs typeface="BAHEMF+PalatinoLinotype-BoldItalic" panose="020F0502020204030204"/>
              </a:rPr>
              <a:t>课程内容</a:t>
            </a:r>
            <a:endParaRPr lang="zh-CN" altLang="en-US" sz="4000" b="1" spc="36" dirty="0">
              <a:solidFill>
                <a:srgbClr val="595959"/>
              </a:solidFill>
              <a:latin typeface="BAHEMF+PalatinoLinotype-BoldItalic" panose="020F0502020204030204"/>
              <a:cs typeface="BAHEMF+PalatinoLinotype-BoldItalic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6495" y="2911475"/>
            <a:ext cx="87172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、</a:t>
            </a:r>
            <a:r>
              <a:rPr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Beautifulꢀ</a:t>
            </a:r>
            <a:r>
              <a:rPr sz="2400" b="1" spc="-4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Soup库</a:t>
            </a:r>
            <a:r>
              <a:rPr lang="zh-CN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解析</a:t>
            </a:r>
            <a:r>
              <a:rPr lang="en-US" altLang="zh-CN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HTML</a:t>
            </a:r>
            <a:r>
              <a:rPr lang="zh-CN" altLang="en-US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页面</a:t>
            </a:r>
            <a:endParaRPr lang="zh-CN" altLang="en-US" sz="2400" b="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            </a:t>
            </a:r>
            <a:r>
              <a:rPr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Beautifulꢀ</a:t>
            </a:r>
            <a:r>
              <a:rPr sz="2400" b="1" spc="-4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b="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Soup库的基本元素</a:t>
            </a:r>
            <a:endParaRPr sz="2400" b="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spc="4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           </a:t>
            </a:r>
            <a:r>
              <a:rPr sz="2400" b="1" spc="4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基于bs4库的HTML内容遍历方法</a:t>
            </a:r>
            <a:endParaRPr sz="2400" b="1" spc="48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spc="47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           </a:t>
            </a:r>
            <a:r>
              <a:rPr sz="2400" b="1" spc="47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  <a:sym typeface="+mn-ea"/>
              </a:rPr>
              <a:t>基于bs4库的HTML格式输出</a:t>
            </a:r>
            <a:endParaRPr sz="2400" b="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2</a:t>
            </a:r>
            <a:r>
              <a:rPr lang="zh-CN" altLang="en-US" sz="2400"/>
              <a:t>、信息标记与</a:t>
            </a:r>
            <a:r>
              <a:rPr lang="zh-CN" altLang="en-US" sz="2400"/>
              <a:t>提取</a:t>
            </a:r>
            <a:endParaRPr lang="zh-CN" altLang="en-US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3</a:t>
            </a:r>
            <a:r>
              <a:rPr lang="zh-CN" altLang="en-US" sz="2400"/>
              <a:t>、实例：中国</a:t>
            </a:r>
            <a:r>
              <a:rPr lang="zh-CN" altLang="en-US" sz="2400"/>
              <a:t>大学排名</a:t>
            </a:r>
            <a:endParaRPr lang="zh-CN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2773" y="1146977"/>
            <a:ext cx="4059455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4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HTML基本格式</a:t>
            </a:r>
            <a:endParaRPr sz="4450" spc="48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061" y="2041698"/>
            <a:ext cx="5590177" cy="75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&lt;html&gt;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443230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&lt;head&gt;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88709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&lt;title&gt;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This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is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demo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page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&lt;/title&gt;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560" y="2763761"/>
            <a:ext cx="927611" cy="512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&lt;/head&gt;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&lt;body&gt;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0858" y="3244535"/>
            <a:ext cx="6703853" cy="75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1600" spc="463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class="title"&gt;</a:t>
            </a:r>
            <a:endParaRPr sz="16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22161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&lt;b&gt;The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demo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introduces</a:t>
            </a:r>
            <a:r>
              <a:rPr sz="1600" spc="-4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several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4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courses.&lt;/b&gt;</a:t>
            </a:r>
            <a:endParaRPr sz="16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260" y="3957935"/>
            <a:ext cx="9525350" cy="14845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635" marR="0">
              <a:lnSpc>
                <a:spcPts val="1925"/>
              </a:lnSpc>
              <a:spcBef>
                <a:spcPts val="0"/>
              </a:spcBef>
              <a:spcAft>
                <a:spcPts val="0"/>
              </a:spcAft>
            </a:pPr>
            <a:r>
              <a:rPr sz="1600" spc="-1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1600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</a:t>
            </a:r>
            <a:r>
              <a:rPr sz="1600" dirty="0">
                <a:solidFill>
                  <a:srgbClr val="000000"/>
                </a:solidFill>
                <a:latin typeface="CCJBWK+Calibri" panose="020F0502020204030204"/>
                <a:cs typeface="CCJBWK+Calibri" panose="020F0502020204030204"/>
              </a:rPr>
              <a:t>“</a:t>
            </a:r>
            <a:r>
              <a:rPr sz="16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course</a:t>
            </a:r>
            <a:r>
              <a:rPr sz="1600" dirty="0">
                <a:solidFill>
                  <a:srgbClr val="000000"/>
                </a:solidFill>
                <a:latin typeface="CCJBWK+Calibri" panose="020F0502020204030204"/>
                <a:cs typeface="CCJBWK+Calibri" panose="020F0502020204030204"/>
              </a:rPr>
              <a:t>”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&gt;Python</a:t>
            </a:r>
            <a:r>
              <a:rPr sz="1600" spc="32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is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wonderful</a:t>
            </a:r>
            <a:r>
              <a:rPr sz="1600" spc="32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general</a:t>
            </a:r>
            <a:r>
              <a:rPr sz="1600" spc="-1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purpose</a:t>
            </a:r>
            <a:r>
              <a:rPr sz="1600" spc="26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programming</a:t>
            </a:r>
            <a:r>
              <a:rPr sz="1600" spc="2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language.</a:t>
            </a:r>
            <a:endParaRPr sz="16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1845"/>
              </a:lnSpc>
              <a:spcBef>
                <a:spcPts val="8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You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can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learn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from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novice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to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professional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by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tracking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the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following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courses:</a:t>
            </a:r>
            <a:endParaRPr sz="16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133286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</a:t>
            </a:r>
            <a:r>
              <a:rPr sz="1600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href="http://www.icourse163.org/course/BIT</a:t>
            </a:r>
            <a:r>
              <a:rPr sz="1600" spc="-1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268001"</a:t>
            </a:r>
            <a:r>
              <a:rPr sz="1600" spc="-17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class="py1"</a:t>
            </a:r>
            <a:r>
              <a:rPr sz="1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endParaRPr sz="1600" dirty="0">
              <a:solidFill>
                <a:srgbClr val="000000"/>
              </a:solidFill>
              <a:latin typeface="CVVBSB+Consolas" panose="020B0609020204030204"/>
              <a:cs typeface="CVVBSB+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id="link1"&gt;Basic</a:t>
            </a:r>
            <a:r>
              <a:rPr sz="1600" spc="-6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&lt;/a&gt;</a:t>
            </a:r>
            <a:r>
              <a:rPr sz="1600" spc="467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and</a:t>
            </a:r>
            <a:r>
              <a:rPr sz="1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endParaRPr sz="1600" dirty="0">
              <a:solidFill>
                <a:srgbClr val="000000"/>
              </a:solidFill>
              <a:latin typeface="CVVBSB+Consolas" panose="020B0609020204030204"/>
              <a:cs typeface="CVVBSB+Consolas" panose="020B0609020204030204"/>
            </a:endParaRPr>
          </a:p>
          <a:p>
            <a:pPr marL="1332865" marR="0">
              <a:lnSpc>
                <a:spcPts val="1845"/>
              </a:lnSpc>
              <a:spcBef>
                <a:spcPts val="9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</a:t>
            </a:r>
            <a:r>
              <a:rPr sz="1600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href="http://www.icourse163.org/course/BIT</a:t>
            </a:r>
            <a:r>
              <a:rPr sz="1600" spc="-1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1001870001"</a:t>
            </a:r>
            <a:r>
              <a:rPr sz="1600" spc="-20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class="py2"</a:t>
            </a:r>
            <a:r>
              <a:rPr sz="1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endParaRPr sz="1600" dirty="0">
              <a:solidFill>
                <a:srgbClr val="000000"/>
              </a:solidFill>
              <a:latin typeface="CVVBSB+Consolas" panose="020B0609020204030204"/>
              <a:cs typeface="CVVBSB+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10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id="link2"&gt;Advanced</a:t>
            </a:r>
            <a:r>
              <a:rPr sz="1600" spc="-9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&lt;/a&gt;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</a:t>
            </a:r>
            <a:endParaRPr sz="16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1058" y="5410396"/>
            <a:ext cx="596520" cy="27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061" y="5651083"/>
            <a:ext cx="1371109" cy="512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230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&lt;/body&gt;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&lt;/html&gt;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101" y="5721194"/>
            <a:ext cx="3692806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&lt;&gt;…&lt;/&gt;</a:t>
            </a:r>
            <a:r>
              <a:rPr sz="27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构成了所属关系</a:t>
            </a:r>
            <a:endParaRPr sz="27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2773" y="1146977"/>
            <a:ext cx="4059455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4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HTML基本格式</a:t>
            </a:r>
            <a:endParaRPr sz="4450" spc="48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7485" y="2286276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&lt;html&gt;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2674" y="3128382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&lt;head&gt;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8903" y="3128382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&lt;body&gt;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4950" y="4090788"/>
            <a:ext cx="125711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&lt;title&gt;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2131" y="4075643"/>
            <a:ext cx="626917" cy="1427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635"/>
              </a:lnSpc>
              <a:spcBef>
                <a:spcPts val="5675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5806" y="4075643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2058" y="5077482"/>
            <a:ext cx="625488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69925" y="5077482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7981" y="5717384"/>
            <a:ext cx="7474257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&lt;&gt;…&lt;/&gt;</a:t>
            </a:r>
            <a:r>
              <a:rPr sz="27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构成了所属关系，形成了标签的树形结构</a:t>
            </a:r>
            <a:endParaRPr sz="27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2773" y="1146977"/>
            <a:ext cx="4059455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48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HTML基本格式</a:t>
            </a:r>
            <a:endParaRPr sz="4450" spc="48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7485" y="2286276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&lt;html&gt;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365" y="2814481"/>
            <a:ext cx="1299429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FF95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下行遍历</a:t>
            </a:r>
            <a:endParaRPr sz="2250" spc="11" dirty="0">
              <a:solidFill>
                <a:srgbClr val="FF95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2674" y="3128382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&lt;head&gt;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8903" y="3128382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&lt;body&gt;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4950" y="4090788"/>
            <a:ext cx="125711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&lt;title&gt;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2131" y="4075643"/>
            <a:ext cx="626917" cy="1427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635"/>
              </a:lnSpc>
              <a:spcBef>
                <a:spcPts val="5675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5806" y="4075643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88342" y="4427729"/>
            <a:ext cx="1299429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FF94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平行遍历</a:t>
            </a:r>
            <a:endParaRPr sz="2250" spc="11" dirty="0">
              <a:solidFill>
                <a:srgbClr val="FF94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2058" y="5077482"/>
            <a:ext cx="625488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69925" y="5077482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2403" y="5595018"/>
            <a:ext cx="1299428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FF94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上行遍历</a:t>
            </a:r>
            <a:endParaRPr sz="2250" spc="11" dirty="0">
              <a:solidFill>
                <a:srgbClr val="FF94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标签树的下行遍历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2469" y="2914417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属性</a:t>
            </a:r>
            <a:endParaRPr sz="2050" spc="-2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2496" y="2914417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3478253"/>
            <a:ext cx="1279072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.contents</a:t>
            </a:r>
            <a:endParaRPr sz="175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719" y="3447612"/>
            <a:ext cx="6535820" cy="1344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子节点的列表，将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</a:t>
            </a:r>
            <a:r>
              <a:rPr sz="175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所有儿子节点存入列表</a:t>
            </a:r>
            <a:endParaRPr sz="1750" spc="5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68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子节点的迭代类型，与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.contents</a:t>
            </a:r>
            <a:r>
              <a:rPr sz="175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类似，用于循环遍历儿子节点</a:t>
            </a:r>
            <a:endParaRPr sz="1750" spc="5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685"/>
              </a:spcBef>
              <a:spcAft>
                <a:spcPts val="0"/>
              </a:spcAft>
            </a:pPr>
            <a:r>
              <a:rPr sz="175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子孙节点的迭代类型，包含所有子孙节点，用于循环遍历</a:t>
            </a:r>
            <a:endParaRPr sz="1750" spc="5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765" y="3984933"/>
            <a:ext cx="1279072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.children</a:t>
            </a:r>
            <a:endParaRPr sz="175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765" y="4491614"/>
            <a:ext cx="1654880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.descendants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2935" y="5640422"/>
            <a:ext cx="6048470" cy="491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r>
              <a:rPr sz="270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类型是标签树的根节点</a:t>
            </a:r>
            <a:endParaRPr sz="270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标签树的下行遍历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标签树的下行遍历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9540" y="2788463"/>
            <a:ext cx="4678638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2050" spc="608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child</a:t>
            </a:r>
            <a:r>
              <a:rPr sz="2050" spc="-1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050" spc="-17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2050" spc="609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soup.body.children: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2155" y="3200814"/>
            <a:ext cx="1873901" cy="202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遍历儿子节点</a:t>
            </a:r>
            <a:endParaRPr sz="2250" spc="1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970"/>
              </a:lnSpc>
              <a:spcBef>
                <a:spcPts val="9740"/>
              </a:spcBef>
              <a:spcAft>
                <a:spcPts val="0"/>
              </a:spcAft>
            </a:pPr>
            <a:r>
              <a:rPr sz="2250" spc="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遍历子孙节点</a:t>
            </a:r>
            <a:endParaRPr sz="2250" spc="1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7194" y="3252579"/>
            <a:ext cx="1851666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650065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50" spc="-1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(child)</a:t>
            </a:r>
            <a:endParaRPr sz="2050" spc="-1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2776" y="4376471"/>
            <a:ext cx="5102601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2050" spc="602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child</a:t>
            </a:r>
            <a:r>
              <a:rPr sz="2050" spc="-1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050" spc="-17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2050" spc="609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soup.body.descendants: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9657" y="4840587"/>
            <a:ext cx="1851666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640064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50" spc="-1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(child)</a:t>
            </a:r>
            <a:endParaRPr sz="2050" spc="-1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标签树的上行遍历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2469" y="2790973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属性</a:t>
            </a:r>
            <a:endParaRPr sz="2050" spc="-2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54719" y="2790973"/>
            <a:ext cx="3675288" cy="86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7995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51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节点的父亲标签</a:t>
            </a:r>
            <a:endParaRPr sz="175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3354047"/>
            <a:ext cx="1026685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.parent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765" y="3861614"/>
            <a:ext cx="1153477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.parents</a:t>
            </a:r>
            <a:endParaRPr sz="175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4719" y="3830973"/>
            <a:ext cx="5177984" cy="33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节点先辈标签的迭代类型，用于循环遍历先辈节点</a:t>
            </a:r>
            <a:endParaRPr sz="1750" spc="5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标签树的上行遍历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标签树的上行遍历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98377" y="5799235"/>
            <a:ext cx="6804603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遍历所有先辈节点，包括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本身，所以要区别判断</a:t>
            </a:r>
            <a:endParaRPr sz="22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标签树的平行遍历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2469" y="2790973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属性</a:t>
            </a:r>
            <a:endParaRPr sz="2050" spc="-2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2496" y="2790973"/>
            <a:ext cx="66751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说明</a:t>
            </a:r>
            <a:endParaRPr sz="2050" spc="-2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765" y="3354047"/>
            <a:ext cx="1780652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.next_sibling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276" y="3323406"/>
            <a:ext cx="6139744" cy="1851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返回按照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文本顺序的下一个平行节点标签</a:t>
            </a:r>
            <a:endParaRPr sz="1750" spc="5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690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返回按照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1750" spc="5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文本顺序的上一个平行节点标签</a:t>
            </a:r>
            <a:endParaRPr sz="1750" spc="5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68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迭代类型，返回按照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175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文本顺序的后续所有平行节点标签</a:t>
            </a:r>
            <a:endParaRPr sz="1750" spc="5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305"/>
              </a:lnSpc>
              <a:spcBef>
                <a:spcPts val="1685"/>
              </a:spcBef>
              <a:spcAft>
                <a:spcPts val="0"/>
              </a:spcAft>
            </a:pPr>
            <a:r>
              <a:rPr sz="175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迭代类型，返回按照</a:t>
            </a: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175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文本顺序的前续所有平行节点标签</a:t>
            </a:r>
            <a:endParaRPr sz="1750" spc="5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322" y="3861614"/>
            <a:ext cx="2406386" cy="1311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.previous_sibling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95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.next_siblings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995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.previous_siblings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1767" y="3262289"/>
            <a:ext cx="6448343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Soup库的安装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标签树的平行遍历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7485" y="2286276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&lt;html&gt;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2674" y="3128382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&lt;head&gt;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8903" y="3128382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&lt;body&gt;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4950" y="4090788"/>
            <a:ext cx="2573321" cy="119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&lt;title&gt;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699135" marR="0">
              <a:lnSpc>
                <a:spcPts val="2970"/>
              </a:lnSpc>
              <a:spcBef>
                <a:spcPts val="3540"/>
              </a:spcBef>
              <a:spcAft>
                <a:spcPts val="0"/>
              </a:spcAft>
            </a:pPr>
            <a:r>
              <a:rPr sz="2250" spc="11" dirty="0">
                <a:solidFill>
                  <a:srgbClr val="FF94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不是平行遍历</a:t>
            </a:r>
            <a:endParaRPr sz="2250" spc="11" dirty="0">
              <a:solidFill>
                <a:srgbClr val="FF94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2131" y="4075643"/>
            <a:ext cx="626917" cy="1427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635"/>
              </a:lnSpc>
              <a:spcBef>
                <a:spcPts val="5675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5806" y="4075643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8437" y="4427635"/>
            <a:ext cx="1299428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FF95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平行遍历</a:t>
            </a:r>
            <a:endParaRPr sz="2250" spc="11" dirty="0">
              <a:solidFill>
                <a:srgbClr val="FF95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2058" y="5077482"/>
            <a:ext cx="625488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9925" y="5077482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6999" y="5589685"/>
            <a:ext cx="1299429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FF94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平行遍历</a:t>
            </a:r>
            <a:endParaRPr sz="2250" spc="11" dirty="0">
              <a:solidFill>
                <a:srgbClr val="FF94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5176" y="5748181"/>
            <a:ext cx="5599652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平行遍历发生在同一个父节点下的各节点间</a:t>
            </a:r>
            <a:endParaRPr sz="22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标签树的平行遍历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11303" y="1146977"/>
            <a:ext cx="472352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标签树的平行遍历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9540" y="2788463"/>
            <a:ext cx="5103272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2050" spc="608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sibling</a:t>
            </a:r>
            <a:r>
              <a:rPr sz="2050" spc="-1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050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2050" spc="585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soup.a.</a:t>
            </a:r>
            <a:r>
              <a:rPr sz="2050" spc="-13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next_sibling</a:t>
            </a:r>
            <a:r>
              <a:rPr lang="en-US" sz="2050" spc="-13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s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endParaRPr sz="2050" spc="-13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2155" y="3200814"/>
            <a:ext cx="1873901" cy="202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遍历后续节点</a:t>
            </a:r>
            <a:endParaRPr sz="2250" spc="1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  <a:p>
            <a:pPr marL="0" marR="0">
              <a:lnSpc>
                <a:spcPts val="2970"/>
              </a:lnSpc>
              <a:spcBef>
                <a:spcPts val="9740"/>
              </a:spcBef>
              <a:spcAft>
                <a:spcPts val="0"/>
              </a:spcAft>
            </a:pPr>
            <a:r>
              <a:rPr sz="2250" spc="1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遍历前续节点</a:t>
            </a:r>
            <a:endParaRPr sz="2250" spc="11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7194" y="3252579"/>
            <a:ext cx="2134877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650065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(sibling)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2776" y="4376471"/>
            <a:ext cx="5666237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1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2050" spc="602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sibling</a:t>
            </a:r>
            <a:r>
              <a:rPr sz="2050" spc="-1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050" dirty="0">
                <a:solidFill>
                  <a:srgbClr val="FF9427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2050" spc="585" dirty="0">
                <a:solidFill>
                  <a:srgbClr val="FF94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soup.a.</a:t>
            </a:r>
            <a:r>
              <a:rPr sz="205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previous_sibling</a:t>
            </a:r>
            <a:r>
              <a:rPr lang="en-US" sz="2050" spc="-14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s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9657" y="4840587"/>
            <a:ext cx="2134877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640064"/>
                </a:solidFill>
                <a:latin typeface="Consolas" panose="020B0609020204030204"/>
                <a:cs typeface="Consolas" panose="020B0609020204030204"/>
              </a:rPr>
              <a:t>print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(sibling)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67485" y="1868700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&lt;html&gt;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081" y="2394619"/>
            <a:ext cx="1299429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FF94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下行遍历</a:t>
            </a:r>
            <a:endParaRPr sz="2250" spc="11" dirty="0">
              <a:solidFill>
                <a:srgbClr val="FF94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2674" y="2710805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&lt;head&gt;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8903" y="2710805"/>
            <a:ext cx="1098462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&lt;body&gt;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079" y="3032303"/>
            <a:ext cx="142684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.contents</a:t>
            </a:r>
            <a:endParaRPr sz="2050" spc="-13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079" y="3481223"/>
            <a:ext cx="142684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.children</a:t>
            </a:r>
            <a:endParaRPr sz="2050" spc="-13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4950" y="3673211"/>
            <a:ext cx="125711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&lt;title&gt;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3560" y="3658067"/>
            <a:ext cx="625488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5806" y="3658067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8624" y="3909539"/>
            <a:ext cx="1851666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.descendants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02057" y="4008439"/>
            <a:ext cx="1299429" cy="41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spc="11" dirty="0">
                <a:solidFill>
                  <a:srgbClr val="FF94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平行遍历</a:t>
            </a:r>
            <a:endParaRPr sz="2250" spc="11" dirty="0">
              <a:solidFill>
                <a:srgbClr val="FF94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4896" y="4586396"/>
            <a:ext cx="2559693" cy="71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.next_sibling</a:t>
            </a:r>
            <a:r>
              <a:rPr sz="3400" baseline="-380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3400" baseline="-380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.previous_sibling</a:t>
            </a:r>
            <a:endParaRPr sz="2050" spc="-1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69925" y="4659906"/>
            <a:ext cx="626060" cy="372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6119" y="4713342"/>
            <a:ext cx="1481901" cy="8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5980" marR="0">
              <a:lnSpc>
                <a:spcPts val="2635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&lt;b&gt;</a:t>
            </a:r>
            <a:endParaRPr sz="225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970"/>
              </a:lnSpc>
              <a:spcBef>
                <a:spcPts val="1000"/>
              </a:spcBef>
              <a:spcAft>
                <a:spcPts val="0"/>
              </a:spcAft>
            </a:pPr>
            <a:r>
              <a:rPr sz="2250" spc="11" dirty="0">
                <a:solidFill>
                  <a:srgbClr val="FF9427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上行遍历</a:t>
            </a:r>
            <a:endParaRPr sz="2250" spc="11" dirty="0">
              <a:solidFill>
                <a:srgbClr val="FF9427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7298" y="5040467"/>
            <a:ext cx="1285244" cy="787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.parent</a:t>
            </a:r>
            <a:endParaRPr sz="2050" spc="-1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375"/>
              </a:lnSpc>
              <a:spcBef>
                <a:spcPts val="1105"/>
              </a:spcBef>
              <a:spcAft>
                <a:spcPts val="0"/>
              </a:spcAft>
            </a:pP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.parents</a:t>
            </a:r>
            <a:endParaRPr sz="2050" spc="-1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13351" y="5381987"/>
            <a:ext cx="2134877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.next_siblings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13351" y="5803348"/>
            <a:ext cx="2701299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.previous_siblings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15141" y="3262289"/>
            <a:ext cx="73150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47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基于bs4库的HTML格式输出</a:t>
            </a:r>
            <a:endParaRPr sz="4450" spc="47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6855" y="1146977"/>
            <a:ext cx="42776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回顾demo.html</a:t>
            </a:r>
            <a:endParaRPr sz="4450" spc="39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6273" y="3137195"/>
            <a:ext cx="9019640" cy="717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55"/>
              </a:lnSpc>
              <a:spcBef>
                <a:spcPts val="0"/>
              </a:spcBef>
              <a:spcAft>
                <a:spcPts val="0"/>
              </a:spcAft>
            </a:pPr>
            <a:r>
              <a:rPr sz="4050" spc="1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能否让</a:t>
            </a:r>
            <a:r>
              <a:rPr sz="40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4050" spc="1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内容更加</a:t>
            </a:r>
            <a:r>
              <a:rPr sz="4050" dirty="0">
                <a:solidFill>
                  <a:srgbClr val="000000"/>
                </a:solidFill>
                <a:latin typeface="仿宋" panose="02010609060101010101" charset="-122"/>
                <a:cs typeface="仿宋" panose="02010609060101010101" charset="-122"/>
              </a:rPr>
              <a:t>“</a:t>
            </a:r>
            <a:r>
              <a:rPr sz="4050" spc="1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友好</a:t>
            </a:r>
            <a:r>
              <a:rPr sz="4050" dirty="0">
                <a:solidFill>
                  <a:srgbClr val="000000"/>
                </a:solidFill>
                <a:latin typeface="仿宋" panose="02010609060101010101" charset="-122"/>
                <a:cs typeface="仿宋" panose="02010609060101010101" charset="-122"/>
              </a:rPr>
              <a:t>”</a:t>
            </a:r>
            <a:r>
              <a:rPr sz="40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的显示？</a:t>
            </a:r>
            <a:endParaRPr sz="40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87047" y="1146977"/>
            <a:ext cx="5775569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3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bs4库的prettify()方法</a:t>
            </a:r>
            <a:endParaRPr sz="4450" spc="33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87047" y="1146977"/>
            <a:ext cx="5775569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3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bs4库的prettify()方法</a:t>
            </a:r>
            <a:endParaRPr sz="4450" spc="33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87047" y="1146977"/>
            <a:ext cx="5775569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3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bs4库的prettify()方法</a:t>
            </a:r>
            <a:endParaRPr sz="4450" spc="33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4553" y="1396850"/>
            <a:ext cx="5746823" cy="323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4" dirty="0">
                <a:solidFill>
                  <a:srgbClr val="FF921A"/>
                </a:solidFill>
                <a:latin typeface="DBCBIL+TimesNewRomanPS-BoldMT" panose="020B0609020204030204"/>
                <a:cs typeface="DBCBIL+TimesNewRomanPS-BoldMT" panose="020B0609020204030204"/>
              </a:rPr>
              <a:t>https://www.crummy.com/software/BeautifulSoup/</a:t>
            </a:r>
            <a:endParaRPr sz="2050" spc="-14" dirty="0">
              <a:solidFill>
                <a:srgbClr val="FF921A"/>
              </a:solidFill>
              <a:latin typeface="DBCBIL+TimesNewRomanPS-BoldMT" panose="020B0609020204030204"/>
              <a:cs typeface="DBCBIL+TimesNewRomanPS-BoldMT" panose="020B0609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87047" y="1146977"/>
            <a:ext cx="5775569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33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bs4库的prettify()方法</a:t>
            </a:r>
            <a:endParaRPr sz="4450" spc="33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071" y="2712225"/>
            <a:ext cx="9696665" cy="1462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1480" marR="0">
              <a:lnSpc>
                <a:spcPts val="4085"/>
              </a:lnSpc>
              <a:spcBef>
                <a:spcPts val="0"/>
              </a:spcBef>
              <a:spcAft>
                <a:spcPts val="0"/>
              </a:spcAft>
            </a:pPr>
            <a:r>
              <a:rPr sz="31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.prettify()</a:t>
            </a:r>
            <a:r>
              <a:rPr sz="3100" spc="4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为</a:t>
            </a:r>
            <a:r>
              <a:rPr sz="31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310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文本</a:t>
            </a:r>
            <a:r>
              <a:rPr sz="31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&lt;&gt;</a:t>
            </a:r>
            <a:r>
              <a:rPr sz="3100" spc="54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及其内容增加更加</a:t>
            </a:r>
            <a:r>
              <a:rPr sz="3100" spc="26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'\n'</a:t>
            </a:r>
            <a:endParaRPr sz="3100" spc="26" dirty="0">
              <a:solidFill>
                <a:srgbClr val="4E9A06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4085"/>
              </a:lnSpc>
              <a:spcBef>
                <a:spcPts val="3045"/>
              </a:spcBef>
              <a:spcAft>
                <a:spcPts val="0"/>
              </a:spcAft>
            </a:pPr>
            <a:r>
              <a:rPr sz="31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.prettify()</a:t>
            </a:r>
            <a:r>
              <a:rPr sz="3100" spc="54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可用于标签，方法：</a:t>
            </a:r>
            <a:r>
              <a:rPr sz="3100" spc="29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&lt;tag&gt;.prettify()</a:t>
            </a:r>
            <a:endParaRPr sz="3100" spc="29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72719" y="1146977"/>
            <a:ext cx="340234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4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bs4库的编码</a:t>
            </a:r>
            <a:endParaRPr sz="4450" spc="4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9525" y="2556015"/>
            <a:ext cx="7189908" cy="557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5"/>
              </a:lnSpc>
              <a:spcBef>
                <a:spcPts val="0"/>
              </a:spcBef>
              <a:spcAft>
                <a:spcPts val="0"/>
              </a:spcAft>
            </a:pPr>
            <a:r>
              <a:rPr sz="31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310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库将任何</a:t>
            </a:r>
            <a:r>
              <a:rPr sz="3100" spc="28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3100" spc="54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输入都变成</a:t>
            </a:r>
            <a:r>
              <a:rPr sz="31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utf</a:t>
            </a:r>
            <a:r>
              <a:rPr sz="3100" spc="23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3100" spc="3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8</a:t>
            </a:r>
            <a:r>
              <a:rPr sz="3100" spc="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编码</a:t>
            </a:r>
            <a:endParaRPr sz="3100" spc="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8869" y="3322740"/>
            <a:ext cx="8472185" cy="557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5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3100" spc="299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31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3.x</a:t>
            </a:r>
            <a:r>
              <a:rPr sz="310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默认支持编码是</a:t>
            </a:r>
            <a:r>
              <a:rPr sz="310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utf</a:t>
            </a:r>
            <a:r>
              <a:rPr sz="3100" spc="29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310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8,</a:t>
            </a:r>
            <a:r>
              <a:rPr sz="3100" spc="5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解析无障碍</a:t>
            </a:r>
            <a:endParaRPr sz="3100" spc="52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95451" y="3262289"/>
            <a:ext cx="2434540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spc="56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单元小结</a:t>
            </a:r>
            <a:endParaRPr sz="4450" spc="56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72519" y="1146977"/>
            <a:ext cx="5876212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53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Soup库入门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5562" y="2406627"/>
            <a:ext cx="4253877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</a:rPr>
              <a:t>from</a:t>
            </a:r>
            <a:r>
              <a:rPr sz="2050" spc="579" dirty="0">
                <a:solidFill>
                  <a:srgbClr val="FF6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2050" spc="-1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050" spc="-15" dirty="0">
                <a:solidFill>
                  <a:srgbClr val="FF6900"/>
                </a:solidFill>
                <a:latin typeface="Consolas" panose="020B0609020204030204"/>
                <a:cs typeface="Consolas" panose="020B0609020204030204"/>
              </a:rPr>
              <a:t>import</a:t>
            </a:r>
            <a:r>
              <a:rPr sz="2050" spc="613" dirty="0">
                <a:solidFill>
                  <a:srgbClr val="FF6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3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</a:t>
            </a:r>
            <a:endParaRPr sz="2050" spc="-13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5562" y="3025277"/>
            <a:ext cx="7220716" cy="33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soup</a:t>
            </a:r>
            <a:r>
              <a:rPr sz="2050" spc="-5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0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2050" spc="-5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0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BeautifulSoup(</a:t>
            </a:r>
            <a:r>
              <a:rPr sz="2050" spc="-13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'&lt;p&gt;data&lt;/p&gt;',</a:t>
            </a:r>
            <a:r>
              <a:rPr sz="2050" spc="593" dirty="0">
                <a:solidFill>
                  <a:srgbClr val="4E9A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5" dirty="0">
                <a:solidFill>
                  <a:srgbClr val="4E9A06"/>
                </a:solidFill>
                <a:latin typeface="Consolas" panose="020B0609020204030204"/>
                <a:cs typeface="Consolas" panose="020B0609020204030204"/>
              </a:rPr>
              <a:t>'html.parser'</a:t>
            </a:r>
            <a:r>
              <a:rPr sz="20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)</a:t>
            </a:r>
            <a:endParaRPr sz="20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2167" y="3798995"/>
            <a:ext cx="1780652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.next_sibling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2057" y="4077947"/>
            <a:ext cx="1279072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.contents</a:t>
            </a:r>
            <a:endParaRPr sz="175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6845" y="4170857"/>
            <a:ext cx="2282720" cy="7221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.previous_sibling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045"/>
              </a:lnSpc>
              <a:spcBef>
                <a:spcPts val="1345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.next_siblings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889" y="4290545"/>
            <a:ext cx="3037441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Tag</a:t>
            </a:r>
            <a:r>
              <a:rPr sz="1750" spc="102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ꢀꢀꢀ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1750" spc="105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ꢀꢀꢀ</a:t>
            </a:r>
            <a:r>
              <a:rPr sz="17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Attributes</a:t>
            </a:r>
            <a:endParaRPr sz="17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0141" y="4306563"/>
            <a:ext cx="1026685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.parent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057" y="4526087"/>
            <a:ext cx="1279072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.children</a:t>
            </a:r>
            <a:endParaRPr sz="175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3911" y="4718781"/>
            <a:ext cx="1153477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.parents</a:t>
            </a:r>
            <a:endParaRPr sz="1750" spc="2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667" y="4840687"/>
            <a:ext cx="3160419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NavigableString</a:t>
            </a:r>
            <a:r>
              <a:rPr sz="1750" spc="15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2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Comment</a:t>
            </a:r>
            <a:endParaRPr sz="1750" spc="2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62079" y="5002389"/>
            <a:ext cx="1654879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6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.descendants</a:t>
            </a:r>
            <a:endParaRPr sz="1750" spc="26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5294" y="5015915"/>
            <a:ext cx="2406386" cy="297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5"/>
              </a:lnSpc>
              <a:spcBef>
                <a:spcPts val="0"/>
              </a:spcBef>
              <a:spcAft>
                <a:spcPts val="0"/>
              </a:spcAft>
            </a:pPr>
            <a:r>
              <a:rPr sz="1750" spc="2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.previous_siblings</a:t>
            </a:r>
            <a:endParaRPr sz="1750" spc="25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0490" y="5742961"/>
            <a:ext cx="212255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库的基本元素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2331" y="5742961"/>
            <a:ext cx="2122552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bs4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库的遍历功能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4607" y="1146977"/>
            <a:ext cx="6448343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Soup库的安装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597" y="2118012"/>
            <a:ext cx="4987206" cy="931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Win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平台</a:t>
            </a:r>
            <a:r>
              <a:rPr sz="2250" spc="12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2250" spc="-2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“以管理员身份运行”</a:t>
            </a:r>
            <a:r>
              <a:rPr sz="225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cmd</a:t>
            </a:r>
            <a:endParaRPr sz="225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2970"/>
              </a:lnSpc>
              <a:spcBef>
                <a:spcPts val="1040"/>
              </a:spcBef>
              <a:spcAft>
                <a:spcPts val="0"/>
              </a:spcAft>
            </a:pPr>
            <a:r>
              <a:rPr sz="2250" spc="12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执行</a:t>
            </a:r>
            <a:r>
              <a:rPr sz="2250" spc="66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pip</a:t>
            </a:r>
            <a:r>
              <a:rPr sz="2250" spc="102" dirty="0">
                <a:solidFill>
                  <a:srgbClr val="FF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install</a:t>
            </a:r>
            <a:r>
              <a:rPr sz="2250" spc="77" dirty="0">
                <a:solidFill>
                  <a:srgbClr val="FF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2250" dirty="0">
                <a:solidFill>
                  <a:srgbClr val="FF0000"/>
                </a:solidFill>
                <a:latin typeface="Consolas" panose="020B0609020204030204"/>
                <a:cs typeface="Consolas" panose="020B0609020204030204"/>
              </a:rPr>
              <a:t>beautifulsoup4</a:t>
            </a:r>
            <a:endParaRPr sz="2250" dirty="0">
              <a:solidFill>
                <a:srgbClr val="FF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9505" y="1146977"/>
            <a:ext cx="75912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Soup库的安装小测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191" y="2288815"/>
            <a:ext cx="7053085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9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演示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50" spc="-21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页面地址：</a:t>
            </a:r>
            <a:r>
              <a:rPr sz="2050" spc="-14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http://python123.io/ws/demo.html</a:t>
            </a:r>
            <a:endParaRPr sz="2050" spc="-14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191" y="2752930"/>
            <a:ext cx="2714629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文件名称：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demo.html</a:t>
            </a:r>
            <a:endParaRPr sz="2050" spc="-17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0175" y="3202556"/>
            <a:ext cx="1533263" cy="221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5"/>
              </a:lnSpc>
              <a:spcBef>
                <a:spcPts val="0"/>
              </a:spcBef>
              <a:spcAft>
                <a:spcPts val="0"/>
              </a:spcAft>
            </a:pPr>
            <a:r>
              <a:rPr sz="125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&lt;title&gt;…&lt;/title&gt;</a:t>
            </a:r>
            <a:endParaRPr sz="1250" spc="-1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9505" y="1146977"/>
            <a:ext cx="75912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Soup库的安装小测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191" y="2288815"/>
            <a:ext cx="3859506" cy="378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页面源代码：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HTML</a:t>
            </a:r>
            <a:r>
              <a:rPr sz="2050" spc="603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spc="-15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5.0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格式代码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993" y="3324144"/>
            <a:ext cx="6812814" cy="513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&lt;html&gt;&lt;head&gt;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&lt;title&gt;This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is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spc="-1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demo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page&lt;/title&gt;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&lt;/head&gt;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&lt;body&gt;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391" y="3804919"/>
            <a:ext cx="9699702" cy="1475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spc="-15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1600" spc="48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class="title"&gt;&lt;b&gt;The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demo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introduces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several</a:t>
            </a:r>
            <a:r>
              <a:rPr sz="1600" spc="-4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courses.&lt;/b&gt;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  <a:p>
            <a:pPr marL="63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&lt;p</a:t>
            </a:r>
            <a:r>
              <a:rPr sz="1600" spc="-17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class="course"&gt;Python</a:t>
            </a:r>
            <a:r>
              <a:rPr sz="1600" spc="-4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is</a:t>
            </a:r>
            <a:r>
              <a:rPr sz="1600" spc="-4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wonderful</a:t>
            </a:r>
            <a:r>
              <a:rPr sz="1600" spc="-4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general</a:t>
            </a:r>
            <a:r>
              <a:rPr sz="1600" spc="-1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purpose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programming</a:t>
            </a:r>
            <a:r>
              <a:rPr sz="1600" spc="-4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language.</a:t>
            </a:r>
            <a:r>
              <a:rPr sz="1600" spc="-4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You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can</a:t>
            </a:r>
            <a:r>
              <a:rPr sz="1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endParaRPr sz="1600" dirty="0">
              <a:solidFill>
                <a:srgbClr val="000000"/>
              </a:solidFill>
              <a:latin typeface="CVVBSB+Consolas" panose="020B0609020204030204"/>
              <a:cs typeface="CVVBSB+Consolas" panose="020B0609020204030204"/>
            </a:endParaRPr>
          </a:p>
          <a:p>
            <a:pPr marL="635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learn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from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novice</a:t>
            </a:r>
            <a:r>
              <a:rPr sz="1600" spc="-28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to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professional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by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tracking</a:t>
            </a:r>
            <a:r>
              <a:rPr sz="1600" spc="-3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the</a:t>
            </a:r>
            <a:r>
              <a:rPr sz="1600" spc="-17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following</a:t>
            </a:r>
            <a:r>
              <a:rPr sz="1600" spc="-2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courses:</a:t>
            </a:r>
            <a:endParaRPr sz="1600" dirty="0">
              <a:solidFill>
                <a:srgbClr val="000000"/>
              </a:solidFill>
              <a:latin typeface="Consolas" panose="020B0609020204030204"/>
              <a:cs typeface="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</a:t>
            </a:r>
            <a:r>
              <a:rPr sz="1600" spc="-17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href="http://www.icourse163.org/course/BIT</a:t>
            </a:r>
            <a:r>
              <a:rPr sz="1600" spc="-1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268001"</a:t>
            </a:r>
            <a:r>
              <a:rPr sz="1600" spc="-11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class="py1"</a:t>
            </a:r>
            <a:r>
              <a:rPr sz="1600" spc="-11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id="link1"&gt;Basic</a:t>
            </a:r>
            <a:r>
              <a:rPr sz="1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endParaRPr sz="1600" dirty="0">
              <a:solidFill>
                <a:srgbClr val="000000"/>
              </a:solidFill>
              <a:latin typeface="CVVBSB+Consolas" panose="020B0609020204030204"/>
              <a:cs typeface="CVVBSB+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&lt;/a&gt;</a:t>
            </a:r>
            <a:r>
              <a:rPr sz="1600" spc="467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and</a:t>
            </a:r>
            <a:r>
              <a:rPr sz="1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&lt;a</a:t>
            </a:r>
            <a:r>
              <a:rPr sz="1600" spc="-17" dirty="0">
                <a:solidFill>
                  <a:srgbClr val="C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href="http://www.icourse163.org/course/BIT</a:t>
            </a:r>
            <a:r>
              <a:rPr sz="1600" spc="-1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‐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1001870001"</a:t>
            </a:r>
            <a:r>
              <a:rPr sz="1600" spc="-201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class="py2"</a:t>
            </a:r>
            <a:r>
              <a:rPr sz="1600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endParaRPr sz="1600" dirty="0">
              <a:solidFill>
                <a:srgbClr val="000000"/>
              </a:solidFill>
              <a:latin typeface="CVVBSB+Consolas" panose="020B0609020204030204"/>
              <a:cs typeface="CVVBSB+Consolas" panose="020B0609020204030204"/>
            </a:endParaRPr>
          </a:p>
          <a:p>
            <a:pPr marL="0" marR="0">
              <a:lnSpc>
                <a:spcPts val="1845"/>
              </a:lnSpc>
              <a:spcBef>
                <a:spcPts val="95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id="link2"&gt;Advanced</a:t>
            </a:r>
            <a:r>
              <a:rPr sz="1600" spc="-94" dirty="0">
                <a:solidFill>
                  <a:srgbClr val="000000"/>
                </a:solidFill>
                <a:latin typeface="CVVBSB+Consolas" panose="020B0609020204030204"/>
                <a:cs typeface="CVVBSB+Consolas" panose="020B0609020204030204"/>
              </a:rPr>
              <a:t>ꢀ</a:t>
            </a:r>
            <a:r>
              <a:rPr sz="1600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Python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&lt;/a&gt;</a:t>
            </a:r>
            <a:r>
              <a:rPr sz="160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.</a:t>
            </a: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&lt;/p&gt;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191" y="5248443"/>
            <a:ext cx="1705046" cy="27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&lt;/body&gt;&lt;/html&gt;</a:t>
            </a:r>
            <a:endParaRPr sz="1600" dirty="0">
              <a:solidFill>
                <a:srgbClr val="C00000"/>
              </a:solidFill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09" y="0"/>
            <a:ext cx="10690860" cy="7553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9505" y="1146977"/>
            <a:ext cx="7591251" cy="784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5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Beautifulꢀ</a:t>
            </a:r>
            <a:r>
              <a:rPr sz="4450" spc="-417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Soup库的安装小测</a:t>
            </a:r>
            <a:endParaRPr sz="445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191" y="2288815"/>
            <a:ext cx="539280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75"/>
              </a:lnSpc>
              <a:spcBef>
                <a:spcPts val="0"/>
              </a:spcBef>
              <a:spcAft>
                <a:spcPts val="0"/>
              </a:spcAft>
            </a:pP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用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Requests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库获取</a:t>
            </a:r>
            <a:r>
              <a:rPr sz="2050" spc="-17" dirty="0">
                <a:solidFill>
                  <a:srgbClr val="000000"/>
                </a:solidFill>
                <a:latin typeface="Consolas" panose="020B0609020204030204"/>
                <a:cs typeface="Consolas" panose="020B0609020204030204"/>
              </a:rPr>
              <a:t>demo.html</a:t>
            </a:r>
            <a:r>
              <a:rPr sz="2050" spc="-20" dirty="0">
                <a:solidFill>
                  <a:srgbClr val="000000"/>
                </a:solidFill>
                <a:latin typeface="QSPBET+MicrosoftYaHei" panose="020B0503020204020204" charset="-122"/>
                <a:cs typeface="QSPBET+MicrosoftYaHei" panose="020B0503020204020204" charset="-122"/>
              </a:rPr>
              <a:t>源代码：</a:t>
            </a:r>
            <a:endParaRPr sz="2050" spc="-20" dirty="0">
              <a:solidFill>
                <a:srgbClr val="000000"/>
              </a:solidFill>
              <a:latin typeface="QSPBET+MicrosoftYaHei" panose="020B0503020204020204" charset="-122"/>
              <a:cs typeface="QSPBET+MicrosoftYaHei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AwOTUyY2Y3YTQ0Mjc4Njc0MjJiYjhlNzdmNmYyZDEifQ==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5290</Words>
  <Application>WPS 演示</Application>
  <PresentationFormat>On-screen Show (4:3)</PresentationFormat>
  <Paragraphs>541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8" baseType="lpstr">
      <vt:lpstr>Arial</vt:lpstr>
      <vt:lpstr>宋体</vt:lpstr>
      <vt:lpstr>Wingdings</vt:lpstr>
      <vt:lpstr>QSPBET+MicrosoftYaHei</vt:lpstr>
      <vt:lpstr>BAHEMF+PalatinoLinotype-BoldItalic</vt:lpstr>
      <vt:lpstr>Times New Roman</vt:lpstr>
      <vt:lpstr>DBCBIL+TimesNewRomanPS-BoldMT</vt:lpstr>
      <vt:lpstr>Consolas</vt:lpstr>
      <vt:lpstr>CVVBSB+Consolas</vt:lpstr>
      <vt:lpstr>Calibri</vt:lpstr>
      <vt:lpstr>微软雅黑</vt:lpstr>
      <vt:lpstr>Arial Unicode MS</vt:lpstr>
      <vt:lpstr>CCJBWK+Calibri</vt:lpstr>
      <vt:lpstr>仿宋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lenovo</dc:creator>
  <cp:lastModifiedBy>声声慢</cp:lastModifiedBy>
  <cp:revision>7</cp:revision>
  <dcterms:created xsi:type="dcterms:W3CDTF">2023-11-23T13:48:00Z</dcterms:created>
  <dcterms:modified xsi:type="dcterms:W3CDTF">2023-11-23T16:47:30Z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E6EE9A193D914798AD55676C4D469D3D_12</vt:lpwstr>
  </property>
  <property fmtid="{D5CDD505-2E9C-101B-9397-08002B2CF9AE}" pid="3" name="KSOProductBuildVer">
    <vt:lpwstr>2052-12.1.0.15712</vt:lpwstr>
  </property>
</Properties>
</file>